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422" r:id="rId3"/>
    <p:sldId id="257" r:id="rId4"/>
    <p:sldId id="262" r:id="rId5"/>
    <p:sldId id="259" r:id="rId6"/>
    <p:sldId id="356" r:id="rId7"/>
    <p:sldId id="361" r:id="rId8"/>
    <p:sldId id="372" r:id="rId9"/>
    <p:sldId id="409" r:id="rId10"/>
    <p:sldId id="410" r:id="rId11"/>
    <p:sldId id="411" r:id="rId12"/>
    <p:sldId id="412" r:id="rId13"/>
    <p:sldId id="413" r:id="rId14"/>
    <p:sldId id="414" r:id="rId15"/>
    <p:sldId id="415" r:id="rId16"/>
    <p:sldId id="416" r:id="rId17"/>
    <p:sldId id="417" r:id="rId18"/>
    <p:sldId id="418" r:id="rId19"/>
    <p:sldId id="419" r:id="rId20"/>
    <p:sldId id="420" r:id="rId21"/>
    <p:sldId id="421" r:id="rId22"/>
    <p:sldId id="3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13"/>
    <p:restoredTop sz="95363" autoAdjust="0"/>
  </p:normalViewPr>
  <p:slideViewPr>
    <p:cSldViewPr snapToGrid="0">
      <p:cViewPr varScale="1">
        <p:scale>
          <a:sx n="115" d="100"/>
          <a:sy n="115" d="100"/>
        </p:scale>
        <p:origin x="9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10D12-A772-4542-8039-11CDEF1C3C34}" type="datetimeFigureOut">
              <a:rPr lang="en-SG" smtClean="0"/>
              <a:t>3/4/24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0CA88-33E4-43DB-A502-50B1C96ECE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5113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1C53-68D7-4C9C-8132-370A62724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3E9AD-8D9F-42D8-9872-76818A4B9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B3DE1-B470-4FE8-99BA-CEE36D3AA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7982-7F12-4D4B-86BB-17BE2A16813B}" type="datetime1">
              <a:rPr lang="en-SG" smtClean="0"/>
              <a:t>3/4/24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4BB05-3805-4C46-A41C-197E25C9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E1AB8-8D71-4C3E-843B-02FD3EF7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050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826C-5EC2-4F37-87C6-B31CBE2E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256EF3-6963-4F5D-A650-E91C84C27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62FE6-CE7F-4FDB-8043-A2F912B44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859D-ABC8-4302-A60B-20ED4021FCEA}" type="datetime1">
              <a:rPr lang="en-SG" smtClean="0"/>
              <a:t>3/4/24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3B786-E283-4650-9415-23DCE15C4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1D804-AFE1-4719-A042-9C0DEF6B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934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7F036E-99EB-4EFE-9B84-6C4E5D553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09969-8BEF-4998-876A-A2E3E8EA2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8CC24-989A-47B7-AC3C-24C0FD0E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FB542-7E19-4227-A638-A6B71F764858}" type="datetime1">
              <a:rPr lang="en-SG" smtClean="0"/>
              <a:t>3/4/24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8AAAA-2231-4AFA-A39D-DD6D44470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F2B49-31AD-4800-9D36-35FC661B8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696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D4339-01D2-4970-960B-FF68DBDC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2727A-61E4-4F3B-8397-3B9E8EB69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39A1C-B4A9-42BC-A399-2AF14977B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06CB-6404-4234-A0E5-94F71F54C767}" type="datetime1">
              <a:rPr lang="en-SG" smtClean="0"/>
              <a:t>3/4/24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0CD33-C239-46EF-A903-C806FE1F9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8A1BA-20A1-4525-AB58-7D15227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913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9C05-D3B3-4814-8EAB-A4177FF2F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78F9C-3FDF-4A23-9948-EEDDBB52E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64895-068B-41DB-AA1C-EAD62C41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18B1-73CA-4C9A-93C9-8A140033677B}" type="datetime1">
              <a:rPr lang="en-SG" smtClean="0"/>
              <a:t>3/4/24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7139F-20D7-45C2-8951-0FC247CCE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4B34A-AD38-4B90-A6C7-97DAA64C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452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8E91-1156-461B-A513-E5D09DBC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7A4A-D348-4B2D-956A-0E1E5C97C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324E9-CEC3-4559-9222-E43047C25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21D3E-BA56-4155-8820-34BF603A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46A81-E37C-49AE-B34D-7F7D1745FAB6}" type="datetime1">
              <a:rPr lang="en-SG" smtClean="0"/>
              <a:t>3/4/24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A3228-3129-4BA8-9E6A-A4CB4EE2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8ECF4-C090-4E35-9D5C-47FD0531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0555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65463-F7B8-4D89-ACF8-6C766160D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7B251-8B97-41C5-9344-7E7A5523E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14E0E-3E71-4F96-B068-2CB1B7B41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F4402-2EA3-4DF1-90B1-735769387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5EB7DF-6EB7-447F-8616-AF0CA5A409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6170A7-EC0D-43CC-A105-D0528FC8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6A13-22D2-42B7-8AB4-FB09940B5376}" type="datetime1">
              <a:rPr lang="en-SG" smtClean="0"/>
              <a:t>3/4/24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F1882-477E-43DB-9822-B4E397E7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2B7892-E4CE-4EAB-A407-69E3C2DE8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198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13FA-2D93-4950-A8E0-518ACDA5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587BD-4DBB-4D77-859A-536FA91A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1CC04-D075-45A0-9245-190C2173326B}" type="datetime1">
              <a:rPr lang="en-SG" smtClean="0"/>
              <a:t>3/4/24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17BFA-087A-49A2-A87B-EBF1C965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E8893-2A04-4D30-8DDD-A13E4BD98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6716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90D283-E371-4F29-8957-9F0F06454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50903-38B1-4AE7-8C7F-658E0CF7792B}" type="datetime1">
              <a:rPr lang="en-SG" smtClean="0"/>
              <a:t>3/4/24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438E93-1192-46EF-9FE8-B48E9764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01F64-F58B-463E-9309-93A61C50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705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9E4E-50D1-4475-80F5-A21FD2C4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8639-7F37-4CE6-ADFC-87ADFF4B0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223E9-824C-4FE0-AF78-A7C4C1BAE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7CEED-CA12-445F-AD4A-0683256E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DE4FB-EE3C-4482-8AC1-A8749B9123CA}" type="datetime1">
              <a:rPr lang="en-SG" smtClean="0"/>
              <a:t>3/4/24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98495-798B-4AEE-9FCE-CDB4BC7D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D3AEE-836C-4B51-979B-898FB0F7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828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1B763-E149-48F2-AC78-8C3674E3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8B6DF-AD4D-4CB1-9FF0-DAFB008A3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32367-3014-4555-A602-C3321770D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A211-D186-40EF-83CB-36603CF8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B0F8-2441-4BF6-89FE-7018F6C1E68E}" type="datetime1">
              <a:rPr lang="en-SG" smtClean="0"/>
              <a:t>3/4/24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D7C73-490E-4100-B852-4471AACB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63739-B6CB-44BD-B1C2-55E5D3D96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362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6CA42-C26F-461C-84CB-FBA0E164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19985-D4AD-4839-88C3-AC587F0FC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77648-70AB-4C73-B41E-2B6D3CD34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A8476-95F7-4259-849D-775B394B50FC}" type="datetime1">
              <a:rPr lang="en-SG" smtClean="0"/>
              <a:t>3/4/24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99230-2D0A-40DA-AEF0-285678B7C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69BA1-0122-40EF-847D-1617ED344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967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UCBzG5jg3huxiPkCt-Serrjw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@linearalgebra1884/playlists?view=50&amp;sort=dd&amp;shelf_id=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5C87-7158-430B-BA27-52FE5086D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SC1004 Part 2</a:t>
            </a:r>
            <a:br>
              <a:rPr lang="en-US"/>
            </a:b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603F9-F295-4904-AC65-509B11DE46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Lectured by Prof Guan </a:t>
            </a:r>
            <a:r>
              <a:rPr lang="en-US" dirty="0" err="1"/>
              <a:t>Cuntai</a:t>
            </a:r>
            <a:endParaRPr lang="en-US" dirty="0"/>
          </a:p>
          <a:p>
            <a:r>
              <a:rPr lang="en-US"/>
              <a:t>(teaching </a:t>
            </a:r>
            <a:r>
              <a:rPr lang="en-US" dirty="0"/>
              <a:t>materials by Prof </a:t>
            </a:r>
            <a:r>
              <a:rPr lang="en-US" dirty="0" err="1"/>
              <a:t>Chng</a:t>
            </a:r>
            <a:r>
              <a:rPr lang="en-US" dirty="0"/>
              <a:t> </a:t>
            </a:r>
            <a:r>
              <a:rPr lang="en-US" dirty="0" err="1"/>
              <a:t>Eng</a:t>
            </a:r>
            <a:r>
              <a:rPr lang="en-US" dirty="0"/>
              <a:t> </a:t>
            </a:r>
            <a:r>
              <a:rPr lang="en-US" dirty="0" err="1"/>
              <a:t>Siong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 err="1"/>
              <a:t>ctguan@ntu.edu.sg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8558-348E-4927-B4AF-F259309D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981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09748E-8937-09E2-E633-27952485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536" y="3300901"/>
            <a:ext cx="3141883" cy="1773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ECE83E-A50A-BA1D-CF15-5B77927C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8</a:t>
            </a:r>
            <a:r>
              <a:rPr lang="en-US" u="sng" dirty="0">
                <a:solidFill>
                  <a:srgbClr val="FF0000"/>
                </a:solidFill>
              </a:rPr>
              <a:t>.1.1 Eigenvalue &amp; Eigenvector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57BF75-AB0C-D1A7-25CC-EA89E67006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3852" y="1470685"/>
                <a:ext cx="8325684" cy="488638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square matrix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 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an eigenvalue of matrix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eigenvector corresponding to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non-zero)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has up to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eigenvalues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the eigenvectors? 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So,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not an eigenvector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400" b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So,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an eigenvector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Geometric interpretation of eigenvector and eigenvalue: transformed vector by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scaling of the vector – scaled by eigenvalue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In linear algebra, knowing which vectors have their directions unchanged by a given linear transformation is important. The eigenvectors and eigenvalues of a transformation serve to characterize it. They play important roles in all the areas where linear algebra is applied, from geology to quantum mechanics. 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57BF75-AB0C-D1A7-25CC-EA89E67006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3852" y="1470685"/>
                <a:ext cx="8325684" cy="4886382"/>
              </a:xfrm>
              <a:blipFill>
                <a:blip r:embed="rId3"/>
                <a:stretch>
                  <a:fillRect l="-610" t="-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5F057-E23C-6E9A-F1B5-8692169A1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10</a:t>
            </a:fld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781E3-6E5D-7B0E-C0F9-2D4A981B6EFB}"/>
              </a:ext>
            </a:extLst>
          </p:cNvPr>
          <p:cNvSpPr txBox="1"/>
          <p:nvPr/>
        </p:nvSpPr>
        <p:spPr>
          <a:xfrm>
            <a:off x="8322325" y="1606493"/>
            <a:ext cx="3562120" cy="2238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Note: eigenvalue/eigenvector is one of the most important concept in linear algebra, with many applications. We will learn two applications later: diagonalize a matrix, Principal Component Analysis (PCA). </a:t>
            </a:r>
          </a:p>
          <a:p>
            <a:pPr>
              <a:lnSpc>
                <a:spcPct val="110000"/>
              </a:lnSpc>
              <a:buFont typeface="Wingdings" pitchFamily="2" charset="2"/>
              <a:buChar char="§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62963-1CC4-9417-8843-B11CC4F53F6F}"/>
              </a:ext>
            </a:extLst>
          </p:cNvPr>
          <p:cNvSpPr txBox="1"/>
          <p:nvPr/>
        </p:nvSpPr>
        <p:spPr>
          <a:xfrm>
            <a:off x="895815" y="6303927"/>
            <a:ext cx="8562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b="0" i="1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word eigenvalue comes from </a:t>
            </a:r>
            <a:r>
              <a:rPr lang="en-SG" sz="1400" b="0" i="1" dirty="0">
                <a:solidFill>
                  <a:srgbClr val="040C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German </a:t>
            </a:r>
            <a:r>
              <a:rPr lang="en-SG" sz="1400" b="0" i="1" dirty="0" err="1">
                <a:solidFill>
                  <a:srgbClr val="040C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Eigenwert</a:t>
            </a:r>
            <a:r>
              <a:rPr lang="en-SG" sz="1400" b="0" i="1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which means "proper or characteristic value."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5F8E82-F8D5-2F77-FB3B-9D2F140AC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86" y="5074234"/>
            <a:ext cx="1769637" cy="141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91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43EB-B3CA-9F30-9A44-8BB549BBB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0528" cy="1325563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8</a:t>
            </a:r>
            <a:r>
              <a:rPr lang="en-US" u="sng" dirty="0">
                <a:solidFill>
                  <a:srgbClr val="FF0000"/>
                </a:solidFill>
              </a:rPr>
              <a:t>.1.1 Find Eigenvectors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FC57D9-99FC-E1CE-FA96-DB476F6814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2360"/>
                <a:ext cx="10515600" cy="5179115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How to find the eigenvectors given an eigenvalue (we will learn how to find eigenvalues later)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General formula: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So, the eigenvector is the non-zero solution of above equation.</a:t>
                </a:r>
              </a:p>
              <a:p>
                <a:pPr>
                  <a:lnSpc>
                    <a:spcPct val="12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</a:t>
                </a:r>
                <a:r>
                  <a:rPr lang="en-US" sz="31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has an eigenvalue of 7.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−7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row reduction: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We get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solution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free variable.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are infinite eigenvectors corresponding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FC57D9-99FC-E1CE-FA96-DB476F6814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2360"/>
                <a:ext cx="10515600" cy="5179115"/>
              </a:xfrm>
              <a:blipFill>
                <a:blip r:embed="rId2"/>
                <a:stretch>
                  <a:fillRect l="-603" t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CC3F9-3910-2DE6-B7BB-C015EE168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11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D227E-6371-D938-A108-8598F2D8E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603" y="2208749"/>
            <a:ext cx="3480003" cy="2901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6004E3-3A23-3CFD-BD62-329904350C66}"/>
                  </a:ext>
                </a:extLst>
              </p:cNvPr>
              <p:cNvSpPr txBox="1"/>
              <p:nvPr/>
            </p:nvSpPr>
            <p:spPr>
              <a:xfrm>
                <a:off x="8454603" y="5410138"/>
                <a:ext cx="3318831" cy="1096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Therefore, eigenvector corresponding to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not a single vector. The entire line spanned by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eigenvectors!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6004E3-3A23-3CFD-BD62-32990435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603" y="5410138"/>
                <a:ext cx="3318831" cy="1096519"/>
              </a:xfrm>
              <a:prstGeom prst="rect">
                <a:avLst/>
              </a:prstGeom>
              <a:blipFill>
                <a:blip r:embed="rId4"/>
                <a:stretch>
                  <a:fillRect l="-382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921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413A0-4ECB-6CD4-5C5A-2C4C0AF2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8</a:t>
            </a:r>
            <a:r>
              <a:rPr lang="en-US" u="sng" dirty="0">
                <a:solidFill>
                  <a:srgbClr val="FF0000"/>
                </a:solidFill>
              </a:rPr>
              <a:t>.1.1 Find Eigenvectors 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622945-7579-1DED-549F-A8D08C188A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</a:t>
                </a:r>
                <a:r>
                  <a:rPr lang="en-US" sz="31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has another eigenvalue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row reduction: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We get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5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Wingdings" pitchFamily="2" charset="2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6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free variable.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are infinite eigenvectors corresponding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=−4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622945-7579-1DED-549F-A8D08C188A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15F61-2EC3-B012-90AC-33ECB9DE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12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EBFF4-8FC4-7A7F-E9B9-EDFDD3F03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603" y="2208749"/>
            <a:ext cx="3480003" cy="290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11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83C9-865C-F219-E4D3-ED409910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8</a:t>
            </a:r>
            <a:r>
              <a:rPr lang="en-US" u="sng" dirty="0">
                <a:solidFill>
                  <a:srgbClr val="FF0000"/>
                </a:solidFill>
              </a:rPr>
              <a:t>.1.1 Eigenspace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240417-C67B-2801-BB88-B2402957E6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Definition: for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square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set of all solutions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null space of matrix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This set is a subspace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called an eigenspace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(Note: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  <a:p>
                <a:pPr>
                  <a:lnSpc>
                    <a:spcPct val="10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Recall the eigenvectors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=−4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240417-C67B-2801-BB88-B2402957E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4C782-64AF-0F6B-19B1-CB3B7861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13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829A10-F014-C0BD-BA92-15B62D804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161" y="3889775"/>
            <a:ext cx="2743200" cy="22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4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85AB2-EBB2-34A0-033A-B2A259F8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8</a:t>
            </a:r>
            <a:r>
              <a:rPr lang="en-US" u="sng" dirty="0">
                <a:solidFill>
                  <a:srgbClr val="FF0000"/>
                </a:solidFill>
              </a:rPr>
              <a:t>.1.1 Eigenspace (2).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56FE1-F598-9A5C-E859-E0716A9B57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0159"/>
                <a:ext cx="10515600" cy="5311315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Row deduction: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We find: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Eigenvectors are: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1/2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1/2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independent!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3300" dirty="0"/>
                  <a:t>Here, we have infinite eigenvectors corresponding to </a:t>
                </a:r>
                <a14:m>
                  <m:oMath xmlns:m="http://schemas.openxmlformats.org/officeDocument/2006/math">
                    <m:r>
                      <a:rPr lang="en-US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3300" dirty="0"/>
                  <a:t>.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3300" dirty="0"/>
                  <a:t>The eigenvectors are, in fact, the linear combinations of two independent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3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300" dirty="0"/>
                  <a:t>, which span the subspace (it is called an eigenspace).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3300" dirty="0"/>
                  <a:t>Geometric interpretation: eigenvectors are all the vectors in the eigenspace spanned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3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300" dirty="0"/>
                  <a:t>. In the eigenspace, each eigenvector will be dilated by </a:t>
                </a:r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300" dirty="0"/>
                  <a:t> after applying the transformation </a:t>
                </a:r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300" dirty="0"/>
                  <a:t> to it.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56FE1-F598-9A5C-E859-E0716A9B5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0159"/>
                <a:ext cx="10515600" cy="5311315"/>
              </a:xfrm>
              <a:blipFill>
                <a:blip r:embed="rId2"/>
                <a:stretch>
                  <a:fillRect l="-483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A0F7D-DDFD-C740-7104-35956D29B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14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E111D-E924-39BC-0289-79BE0C111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72" y="1511301"/>
            <a:ext cx="5386970" cy="24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3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A132E-96AC-537F-D7C7-192C2CBF6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8</a:t>
            </a:r>
            <a:r>
              <a:rPr lang="en-US" u="sng" dirty="0">
                <a:solidFill>
                  <a:srgbClr val="FF0000"/>
                </a:solidFill>
              </a:rPr>
              <a:t>.1.2 Find Eigenvalues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91FCEB-0CFB-C5C6-662D-087B798A1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Definition: for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square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Eigenvalues can be found using the “characteristic equation” by solving a polynomial.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From the definition of eigenvectors: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It has non-zero solutions,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has dependent columns</a:t>
                </a: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does not have full rank (not invertible)</a:t>
                </a: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which is equivalent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we can find eigenvalues.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is called “characteristic equation” which is in polynomial form.</a:t>
                </a:r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2" indent="0">
                  <a:lnSpc>
                    <a:spcPct val="120000"/>
                  </a:lnSpc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91FCEB-0CFB-C5C6-662D-087B798A1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 l="-844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9C24F-3F86-FD7C-CDBC-FF8A0C007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74031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0A8D-27B9-4FAC-AD4C-44BEE4F75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8</a:t>
            </a:r>
            <a:r>
              <a:rPr lang="en-US" u="sng" dirty="0">
                <a:solidFill>
                  <a:srgbClr val="FF0000"/>
                </a:solidFill>
              </a:rPr>
              <a:t>.1.2 Find Eigenvalues: examples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4A6C08-E979-F84A-36E4-D40A01A9FB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429"/>
                <a:ext cx="10515600" cy="4590534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lnSpc>
                    <a:spcPct val="120000"/>
                  </a:lnSpc>
                  <a:buAutoNum type="arabicParenBoth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)=0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,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+2=0,   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e>
                    </m:d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600" dirty="0">
                    <a:ea typeface="Cambria Math" panose="02040503050406030204" pitchFamily="18" charset="0"/>
                  </a:rPr>
                  <a:t>So, we found the eigenvalues: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&amp;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)=0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−28</m:t>
                    </m:r>
                    <m:r>
                      <a:rPr lang="en-US" sz="2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e>
                    </m:d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600" dirty="0">
                    <a:ea typeface="Cambria Math" panose="02040503050406030204" pitchFamily="18" charset="0"/>
                  </a:rPr>
                  <a:t>So, we found the eigenvalues: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 &amp;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=−4</m:t>
                    </m:r>
                  </m:oMath>
                </a14:m>
                <a:endParaRPr lang="en-US" sz="2600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)=0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  <m:r>
                          <a:rPr lang="en-US" sz="2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+4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−21</m:t>
                    </m:r>
                    <m:r>
                      <a:rPr lang="en-US" sz="2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e>
                    </m:d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+7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600" dirty="0">
                    <a:ea typeface="Cambria Math" panose="02040503050406030204" pitchFamily="18" charset="0"/>
                  </a:rPr>
                  <a:t>So, we found the eigenvalues: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&amp;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=−7</m:t>
                    </m:r>
                  </m:oMath>
                </a14:m>
                <a:endParaRPr lang="en-US" sz="26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4A6C08-E979-F84A-36E4-D40A01A9FB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429"/>
                <a:ext cx="10515600" cy="4590534"/>
              </a:xfrm>
              <a:blipFill>
                <a:blip r:embed="rId2"/>
                <a:stretch>
                  <a:fillRect l="-1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60C85-49F3-EAD3-C2CB-0850A516F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16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977CA9-A453-C75A-D46B-1E316939EF3E}"/>
                  </a:ext>
                </a:extLst>
              </p:cNvPr>
              <p:cNvSpPr txBox="1"/>
              <p:nvPr/>
            </p:nvSpPr>
            <p:spPr>
              <a:xfrm>
                <a:off x="7683806" y="5026265"/>
                <a:ext cx="4005090" cy="1169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Note: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 </a:t>
                </a:r>
                <a14:m>
                  <m:oMath xmlns:m="http://schemas.openxmlformats.org/officeDocument/2006/math">
                    <m:r>
                      <a:rPr lang="en-US" sz="16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its determinant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977CA9-A453-C75A-D46B-1E316939E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806" y="5026265"/>
                <a:ext cx="4005090" cy="1169679"/>
              </a:xfrm>
              <a:prstGeom prst="rect">
                <a:avLst/>
              </a:prstGeom>
              <a:blipFill>
                <a:blip r:embed="rId3"/>
                <a:stretch>
                  <a:fillRect l="-631" t="-2174" b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D33A3D-3273-51E6-1450-986024BCC36A}"/>
                  </a:ext>
                </a:extLst>
              </p:cNvPr>
              <p:cNvSpPr txBox="1"/>
              <p:nvPr/>
            </p:nvSpPr>
            <p:spPr>
              <a:xfrm>
                <a:off x="7683806" y="2024216"/>
                <a:ext cx="459678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Note: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+2=0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is called characteristic polynomial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D33A3D-3273-51E6-1450-986024BCC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806" y="2024216"/>
                <a:ext cx="4596788" cy="830997"/>
              </a:xfrm>
              <a:prstGeom prst="rect">
                <a:avLst/>
              </a:prstGeom>
              <a:blipFill>
                <a:blip r:embed="rId4"/>
                <a:stretch>
                  <a:fillRect l="-549" t="-303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5165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65E46-8FE4-A609-0436-CB2E798E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17" y="410368"/>
            <a:ext cx="11026966" cy="1325563"/>
          </a:xfrm>
        </p:spPr>
        <p:txBody>
          <a:bodyPr>
            <a:normAutofit/>
          </a:bodyPr>
          <a:lstStyle/>
          <a:p>
            <a:r>
              <a:rPr lang="en-US" sz="4000" u="sng" dirty="0">
                <a:solidFill>
                  <a:srgbClr val="FF0000"/>
                </a:solidFill>
              </a:rPr>
              <a:t>Key points – </a:t>
            </a:r>
            <a:r>
              <a:rPr lang="en-US" altLang="zh-CN" sz="4000" u="sng" dirty="0">
                <a:solidFill>
                  <a:srgbClr val="FF0000"/>
                </a:solidFill>
              </a:rPr>
              <a:t>8</a:t>
            </a:r>
            <a:r>
              <a:rPr lang="en-US" sz="4000" u="sng" dirty="0">
                <a:solidFill>
                  <a:srgbClr val="FF0000"/>
                </a:solidFill>
              </a:rPr>
              <a:t>.1.2 Find Eigenvalues: Triangular Matrix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4E1C0A-F61C-B83B-C706-A3D7B74BA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Definition: 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For any triangular matrix (upper or lower triangle):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Its characteristic equation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33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33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Becomes</a:t>
                </a:r>
                <a:r>
                  <a:rPr lang="en-US" sz="22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So, the eigenvalues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which are the values of the diagonal entries.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4E1C0A-F61C-B83B-C706-A3D7B74BA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7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2961F-4EFE-21F4-9617-EC6C0AC60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3465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7E7F6-38B7-ADF8-6B26-F586EE92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u="sng" dirty="0">
                <a:solidFill>
                  <a:srgbClr val="FF0000"/>
                </a:solidFill>
              </a:rPr>
              <a:t>Key points – </a:t>
            </a:r>
            <a:r>
              <a:rPr lang="en-US" altLang="zh-CN" sz="4000" u="sng" dirty="0">
                <a:solidFill>
                  <a:srgbClr val="FF0000"/>
                </a:solidFill>
              </a:rPr>
              <a:t>8</a:t>
            </a:r>
            <a:r>
              <a:rPr lang="en-US" sz="4000" u="sng" dirty="0">
                <a:solidFill>
                  <a:srgbClr val="FF0000"/>
                </a:solidFill>
              </a:rPr>
              <a:t>.1.2 Eigenvalues: More Examples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EF4817-41D9-86C9-2B60-7CB97233B5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Eigenvalues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0, 2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Explain: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What does an eigenvalue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mean?</a:t>
                </a:r>
              </a:p>
              <a:p>
                <a:pPr lvl="2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By definition: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we have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It means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has dependent columns, so we can get non-zero solution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this case,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not invertible.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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has an eigenvalue of 0.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EF4817-41D9-86C9-2B60-7CB97233B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31C4D-C412-4FC0-97DB-49FCABCF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5604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B2CF-ACD8-77A3-CAC7-2B2A981E2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u="sng" dirty="0">
                <a:solidFill>
                  <a:srgbClr val="FF0000"/>
                </a:solidFill>
              </a:rPr>
              <a:t>Key points – </a:t>
            </a:r>
            <a:r>
              <a:rPr lang="en-US" altLang="zh-CN" sz="4000" u="sng" dirty="0">
                <a:solidFill>
                  <a:srgbClr val="FF0000"/>
                </a:solidFill>
              </a:rPr>
              <a:t>8</a:t>
            </a:r>
            <a:r>
              <a:rPr lang="en-US" sz="4000" u="sng" dirty="0">
                <a:solidFill>
                  <a:srgbClr val="FF0000"/>
                </a:solidFill>
              </a:rPr>
              <a:t>.1.2 Eigenvalues: More Examples (2)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2FFEDF-5E75-1BBF-198C-CBBB61A101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Eigenvalues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1, 4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(4 repeated twice)</a:t>
                </a:r>
              </a:p>
              <a:p>
                <a:pPr>
                  <a:lnSpc>
                    <a:spcPct val="11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Explain: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repeated twice, we denote the number of repetitions as </a:t>
                </a: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algebraic multiplicity. 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algebraic multiplicity will be discussed in 8.1.3 to determine if a matrix can be diagonalized.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2FFEDF-5E75-1BBF-198C-CBBB61A101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965" r="-121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9D0C6-5258-BD4F-A892-EFC0ED62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1270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DE2C-221C-4578-9D05-C7BF592C6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Quiz 2 and Exam: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AF286-247C-432D-9BBC-83901A797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10000"/>
              </a:lnSpc>
              <a:spcBef>
                <a:spcPts val="0"/>
              </a:spcBef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Quiz 2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Coverage 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Ch 6 ,7, 8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Time/Date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Week 13, last lecture time (10:30-11.20am, 17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April 2024)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Final Exam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Coverage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Ch 6, 7, 8 (Q3 &amp; Q4)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Date/Time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2 May 2024 (Thursday),	 1.00-3.00pm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(Ch 9 will not be tested)</a:t>
            </a:r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AutoNum type="arabicParenR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86FCD-4E1C-404C-91C9-B079CBE75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3483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DAEF-5350-9EAD-BF0F-BF24DE9A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8</a:t>
            </a:r>
            <a:r>
              <a:rPr lang="en-US" u="sng" dirty="0">
                <a:solidFill>
                  <a:srgbClr val="FF0000"/>
                </a:solidFill>
              </a:rPr>
              <a:t>.1.2 Spectrum of a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7EFCE-862D-4126-14E4-10D19CF6A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Definition: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For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square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set of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called a spectrum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characteristic equation is: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sSup>
                        <m:sSup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ar-AE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ar-AE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ar-AE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</m:sub>
                          </m:sSub>
                        </m:sup>
                      </m:sSup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ar-AE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ar-AE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sSub>
                            <m:sSubPr>
                              <m:ctrlP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lim>
                      </m:limUpp>
                      <m:sSub>
                        <m:sSub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Arial" panose="020B0604020202020204" pitchFamily="34" charset="0"/>
                    <a:ea typeface="+mj-ea"/>
                    <a:cs typeface="Arial" panose="020B0604020202020204" pitchFamily="34" charset="0"/>
                    <a:sym typeface="Calibri"/>
                  </a:rPr>
                  <a:t>For each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𝜆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Arial" panose="020B0604020202020204" pitchFamily="34" charset="0"/>
                    <a:ea typeface="+mj-ea"/>
                    <a:cs typeface="Arial" panose="020B0604020202020204" pitchFamily="34" charset="0"/>
                    <a:sym typeface="Calibri"/>
                  </a:rPr>
                  <a:t>, there is a corresponding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Arial" panose="020B0604020202020204" pitchFamily="34" charset="0"/>
                    <a:ea typeface="+mj-ea"/>
                    <a:cs typeface="Arial" panose="020B0604020202020204" pitchFamily="34" charset="0"/>
                    <a:sym typeface="Calibri"/>
                  </a:rPr>
                  <a:t>EigenSpace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Arial" panose="020B0604020202020204" pitchFamily="34" charset="0"/>
                    <a:ea typeface="+mj-ea"/>
                    <a:cs typeface="Arial" panose="020B0604020202020204" pitchFamily="34" charset="0"/>
                    <a:sym typeface="Calibri"/>
                  </a:rPr>
                  <a:t> is the number of repetitions</a:t>
                </a:r>
                <a:r>
                  <a:rPr kumimoji="0" lang="en-US" sz="2400" b="0" i="0" u="none" strike="noStrike" cap="none" spc="0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Arial" panose="020B0604020202020204" pitchFamily="34" charset="0"/>
                    <a:ea typeface="+mj-ea"/>
                    <a:cs typeface="Arial" panose="020B0604020202020204" pitchFamily="34" charset="0"/>
                    <a:sym typeface="Calibri"/>
                  </a:rPr>
                  <a:t>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Arial" panose="020B0604020202020204" pitchFamily="34" charset="0"/>
                    <a:ea typeface="+mj-ea"/>
                    <a:cs typeface="Arial" panose="020B0604020202020204" pitchFamily="34" charset="0"/>
                    <a:sym typeface="Calibri"/>
                  </a:rPr>
                  <a:t>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Arial" panose="020B0604020202020204" pitchFamily="34" charset="0"/>
                    <a:ea typeface="+mj-ea"/>
                    <a:cs typeface="Arial" panose="020B0604020202020204" pitchFamily="34" charset="0"/>
                    <a:sym typeface="Calibri"/>
                  </a:rPr>
                  <a:t>, also called algebraic </a:t>
                </a: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multiplicity.</a:t>
                </a:r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 panose="020B0604020202020204" pitchFamily="34" charset="0"/>
                  <a:ea typeface="+mj-ea"/>
                  <a:cs typeface="Arial" panose="020B0604020202020204" pitchFamily="34" charset="0"/>
                  <a:sym typeface="Calibri"/>
                </a:endParaRP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7EFCE-862D-4126-14E4-10D19CF6A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453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C47BF-3679-946B-D6B7-B7C20678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245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96112-F33A-0618-1BFD-CFDD648B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8" y="265973"/>
            <a:ext cx="10515600" cy="1325563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Independence of Eigenvectors Corresponding to Eigenvalues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DED1C6-8F66-4E2D-80EC-F201C828BF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1536"/>
                <a:ext cx="10515600" cy="5129939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Definition: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are eigenvectors corresponding to distinct eigenvalues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of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matrix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t</a:t>
                </a: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are linearly independent.</a:t>
                </a:r>
              </a:p>
              <a:p>
                <a:pPr>
                  <a:lnSpc>
                    <a:spcPct val="120000"/>
                  </a:lnSpc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is linearly dependent. 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is nonzero, so, one of the vectors in the set is a linear combination of the preceding vectors which are independent.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SG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Multiplying both sides by A, we obtain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 (use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)     </a:t>
                </a: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</a:t>
                </a: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G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Multiply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to both sides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G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Subtract abov</a:t>
                </a: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e two equations,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SG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is linearly independent, the weights must be zero. </a:t>
                </a: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as the eigenvalues are distinct </a:t>
                </a:r>
              </a:p>
              <a:p>
                <a:pPr lvl="2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(for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=1,⋯,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which contradicts with non-zero eigenvectors.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must be linearly independent.</a:t>
                </a: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endParaRPr lang="en-SG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DED1C6-8F66-4E2D-80EC-F201C828BF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1536"/>
                <a:ext cx="10515600" cy="5129939"/>
              </a:xfrm>
              <a:blipFill>
                <a:blip r:embed="rId2"/>
                <a:stretch>
                  <a:fillRect l="-483" t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20F84-11CA-05CE-FF8A-FA6283585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2886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B179-E0D2-67F5-ECAF-6BB849039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94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335F2-BF4E-66BE-1DD5-37DD31224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0003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FC05-E904-4306-A0DE-8EF932C1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40" y="76611"/>
            <a:ext cx="10515600" cy="1325563"/>
          </a:xfrm>
        </p:spPr>
        <p:txBody>
          <a:bodyPr/>
          <a:lstStyle/>
          <a:p>
            <a:r>
              <a:rPr lang="en-US" dirty="0"/>
              <a:t>Syllabus for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6923F-4D9D-42DB-A9DD-08226BB4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3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F24F1-7960-4669-9771-26488780B62F}"/>
              </a:ext>
            </a:extLst>
          </p:cNvPr>
          <p:cNvSpPr txBox="1"/>
          <p:nvPr/>
        </p:nvSpPr>
        <p:spPr>
          <a:xfrm>
            <a:off x="4023360" y="615696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1: schedule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D5EE46F-0BF7-486D-77BA-C012BD968B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34828" y="1300566"/>
          <a:ext cx="8379159" cy="4682001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058657">
                  <a:extLst>
                    <a:ext uri="{9D8B030D-6E8A-4147-A177-3AD203B41FA5}">
                      <a16:colId xmlns:a16="http://schemas.microsoft.com/office/drawing/2014/main" val="3531719582"/>
                    </a:ext>
                  </a:extLst>
                </a:gridCol>
                <a:gridCol w="3437615">
                  <a:extLst>
                    <a:ext uri="{9D8B030D-6E8A-4147-A177-3AD203B41FA5}">
                      <a16:colId xmlns:a16="http://schemas.microsoft.com/office/drawing/2014/main" val="1707074285"/>
                    </a:ext>
                  </a:extLst>
                </a:gridCol>
                <a:gridCol w="1987827">
                  <a:extLst>
                    <a:ext uri="{9D8B030D-6E8A-4147-A177-3AD203B41FA5}">
                      <a16:colId xmlns:a16="http://schemas.microsoft.com/office/drawing/2014/main" val="144180308"/>
                    </a:ext>
                  </a:extLst>
                </a:gridCol>
                <a:gridCol w="1895060">
                  <a:extLst>
                    <a:ext uri="{9D8B030D-6E8A-4147-A177-3AD203B41FA5}">
                      <a16:colId xmlns:a16="http://schemas.microsoft.com/office/drawing/2014/main" val="1354466032"/>
                    </a:ext>
                  </a:extLst>
                </a:gridCol>
              </a:tblGrid>
              <a:tr h="722256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Chapter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Topics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Week (Lecture)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Week (Tut)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extLst>
                  <a:ext uri="{0D108BD9-81ED-4DB2-BD59-A6C34878D82A}">
                    <a16:rowId xmlns:a16="http://schemas.microsoft.com/office/drawing/2014/main" val="2974584"/>
                  </a:ext>
                </a:extLst>
              </a:tr>
              <a:tr h="1036733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6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Orthogonality 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8-9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9-10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433205"/>
                  </a:ext>
                </a:extLst>
              </a:tr>
              <a:tr h="948610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7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Least Squares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9-10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10-11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079318"/>
                  </a:ext>
                </a:extLst>
              </a:tr>
              <a:tr h="948610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8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EigenValue and Eigenvectors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11-12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12-13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976206"/>
                  </a:ext>
                </a:extLst>
              </a:tr>
              <a:tr h="1010813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9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Singular Value Decomposition (SVD) 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13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59193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70BFEF9-B79D-4242-917D-1CA943CD0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1603512"/>
            <a:ext cx="1554370" cy="1457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C01A1D-B9FA-934D-B083-E5AC03EE4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83" y="1851432"/>
            <a:ext cx="1326753" cy="961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5EE907-E5A1-06FD-68AB-56294C8DA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818" y="3429000"/>
            <a:ext cx="636025" cy="365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1F8B16-EFDE-838C-BE7E-A1679BA86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3159" y="3139819"/>
            <a:ext cx="1876563" cy="98220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A4F2ABD-27D7-B629-8CC4-438161413A42}"/>
              </a:ext>
            </a:extLst>
          </p:cNvPr>
          <p:cNvGrpSpPr/>
          <p:nvPr/>
        </p:nvGrpSpPr>
        <p:grpSpPr>
          <a:xfrm>
            <a:off x="9505846" y="4161874"/>
            <a:ext cx="2157664" cy="1457739"/>
            <a:chOff x="9710081" y="4346368"/>
            <a:chExt cx="1802096" cy="150475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4D5FBC-C791-DC6E-6C3F-091AFEDB223D}"/>
                </a:ext>
              </a:extLst>
            </p:cNvPr>
            <p:cNvGrpSpPr/>
            <p:nvPr/>
          </p:nvGrpSpPr>
          <p:grpSpPr>
            <a:xfrm>
              <a:off x="9710081" y="4393381"/>
              <a:ext cx="1802096" cy="1457739"/>
              <a:chOff x="3130453" y="2203450"/>
              <a:chExt cx="4635500" cy="415290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B92607F-91F3-B349-BEC7-154EBA643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0453" y="2203450"/>
                <a:ext cx="4635500" cy="41529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16681A1-4AAC-894E-EE77-AA644CB0BEE3}"/>
                  </a:ext>
                </a:extLst>
              </p:cNvPr>
              <p:cNvSpPr/>
              <p:nvPr/>
            </p:nvSpPr>
            <p:spPr>
              <a:xfrm>
                <a:off x="7139909" y="3429000"/>
                <a:ext cx="626044" cy="29273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824E1F-B3B0-3BF4-4C67-D9134D266FE3}"/>
                </a:ext>
              </a:extLst>
            </p:cNvPr>
            <p:cNvSpPr/>
            <p:nvPr/>
          </p:nvSpPr>
          <p:spPr>
            <a:xfrm>
              <a:off x="9779737" y="4346368"/>
              <a:ext cx="1489059" cy="280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033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FC05-E904-4306-A0DE-8EF932C1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Online Video learning Schedule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6923F-4D9D-42DB-A9DD-08226BB4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4</a:t>
            </a:fld>
            <a:endParaRPr lang="en-SG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7852B50-909D-44DB-8611-818A092345FB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1803559"/>
          <a:ext cx="10515599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648">
                  <a:extLst>
                    <a:ext uri="{9D8B030D-6E8A-4147-A177-3AD203B41FA5}">
                      <a16:colId xmlns:a16="http://schemas.microsoft.com/office/drawing/2014/main" val="3449458191"/>
                    </a:ext>
                  </a:extLst>
                </a:gridCol>
                <a:gridCol w="1345843">
                  <a:extLst>
                    <a:ext uri="{9D8B030D-6E8A-4147-A177-3AD203B41FA5}">
                      <a16:colId xmlns:a16="http://schemas.microsoft.com/office/drawing/2014/main" val="1151324642"/>
                    </a:ext>
                  </a:extLst>
                </a:gridCol>
                <a:gridCol w="4409768">
                  <a:extLst>
                    <a:ext uri="{9D8B030D-6E8A-4147-A177-3AD203B41FA5}">
                      <a16:colId xmlns:a16="http://schemas.microsoft.com/office/drawing/2014/main" val="321915134"/>
                    </a:ext>
                  </a:extLst>
                </a:gridCol>
                <a:gridCol w="3477340">
                  <a:extLst>
                    <a:ext uri="{9D8B030D-6E8A-4147-A177-3AD203B41FA5}">
                      <a16:colId xmlns:a16="http://schemas.microsoft.com/office/drawing/2014/main" val="136808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525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6.1.1-6.2.3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Orthogonality, Normalization,</a:t>
                      </a:r>
                      <a:br>
                        <a:rPr lang="en-US" dirty="0"/>
                      </a:br>
                      <a:r>
                        <a:rPr lang="en-US" dirty="0"/>
                        <a:t>Dot-Product, Inequalities, 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1: </a:t>
                      </a:r>
                      <a:r>
                        <a:rPr lang="en-SG" b="1" dirty="0"/>
                        <a:t>6.1.1 - 6.1.3</a:t>
                      </a:r>
                    </a:p>
                    <a:p>
                      <a:r>
                        <a:rPr lang="en-SG" dirty="0"/>
                        <a:t>Lecture 2: </a:t>
                      </a:r>
                      <a:r>
                        <a:rPr lang="en-SG" b="1" dirty="0"/>
                        <a:t>6.1.4 - 6.2.3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32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6.2.4-6.3.2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Orthogonal/Orthonormal Sets, Basis, Gram Schmidt and QR Decomposition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3: </a:t>
                      </a:r>
                      <a:r>
                        <a:rPr lang="en-SG" b="1" dirty="0"/>
                        <a:t>6.2.4</a:t>
                      </a:r>
                    </a:p>
                    <a:p>
                      <a:r>
                        <a:rPr lang="en-SG" dirty="0"/>
                        <a:t>Lecture 4: </a:t>
                      </a:r>
                      <a:r>
                        <a:rPr lang="en-SG" b="1" dirty="0"/>
                        <a:t>6.2.5 – 6.3.2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5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7.1.1-7.2.1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Least Squares and Normal </a:t>
                      </a:r>
                      <a:r>
                        <a:rPr lang="en-US" dirty="0" err="1"/>
                        <a:t>Eqn</a:t>
                      </a:r>
                      <a:r>
                        <a:rPr lang="en-US" dirty="0"/>
                        <a:t>, Projection Matrix, Applications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5: </a:t>
                      </a:r>
                      <a:r>
                        <a:rPr lang="en-SG" b="1" dirty="0"/>
                        <a:t>7.1.1 – 7.1.3</a:t>
                      </a:r>
                    </a:p>
                    <a:p>
                      <a:r>
                        <a:rPr lang="en-SG" dirty="0"/>
                        <a:t>Lecture 6: </a:t>
                      </a:r>
                      <a:r>
                        <a:rPr lang="en-SG" b="1" dirty="0"/>
                        <a:t>7.1.4 – 7.2.1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58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8.1.1-8.1.2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Eigenvectors, Eigen-values, </a:t>
                      </a:r>
                      <a:br>
                        <a:rPr lang="en-US" dirty="0"/>
                      </a:br>
                      <a:r>
                        <a:rPr lang="en-US" dirty="0"/>
                        <a:t>Characteristics </a:t>
                      </a:r>
                      <a:r>
                        <a:rPr lang="en-US" dirty="0" err="1"/>
                        <a:t>Eqn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7: </a:t>
                      </a:r>
                      <a:r>
                        <a:rPr lang="en-SG" b="1" dirty="0"/>
                        <a:t>8.1.1</a:t>
                      </a:r>
                    </a:p>
                    <a:p>
                      <a:r>
                        <a:rPr lang="en-SG" dirty="0"/>
                        <a:t>Lecture 8: </a:t>
                      </a:r>
                      <a:r>
                        <a:rPr lang="en-SG" b="1" dirty="0"/>
                        <a:t>8.1.2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69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8.1.3-8.1.5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Diagonalisation</a:t>
                      </a:r>
                      <a:r>
                        <a:rPr lang="en-US" dirty="0"/>
                        <a:t>, Power of A, Change of basis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9: </a:t>
                      </a:r>
                      <a:r>
                        <a:rPr lang="en-SG" b="1" dirty="0"/>
                        <a:t>8.1.3</a:t>
                      </a:r>
                    </a:p>
                    <a:p>
                      <a:r>
                        <a:rPr lang="en-SG" dirty="0"/>
                        <a:t>Lecture 10: </a:t>
                      </a:r>
                      <a:r>
                        <a:rPr lang="en-SG" b="1" dirty="0"/>
                        <a:t>8.1.4 – 8.1.5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26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9.1.1-9.2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SVD and PCA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(Not examined in quiz/exam)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11: </a:t>
                      </a:r>
                      <a:r>
                        <a:rPr lang="en-SG" b="1" dirty="0"/>
                        <a:t>9.1.1 – 9.2</a:t>
                      </a:r>
                    </a:p>
                    <a:p>
                      <a:r>
                        <a:rPr lang="en-SG" dirty="0"/>
                        <a:t>Lecture 12: </a:t>
                      </a:r>
                      <a:r>
                        <a:rPr lang="en-SG" b="1" dirty="0"/>
                        <a:t>Quiz 2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4505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EB4E05-590E-EB7C-67DC-E4F56B92FBAE}"/>
              </a:ext>
            </a:extLst>
          </p:cNvPr>
          <p:cNvSpPr txBox="1"/>
          <p:nvPr/>
        </p:nvSpPr>
        <p:spPr>
          <a:xfrm>
            <a:off x="463552" y="1232714"/>
            <a:ext cx="78418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SG" sz="2000" b="0" i="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2" tooltip="https://www.youtube.com/channel/UCBzG5jg3huxiPkCt-Serrjw"/>
              </a:rPr>
              <a:t>https://www.youtube.com/channel/UCBzG5jg3huxiPkCt-Serrjw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321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CDFE-4AC3-4597-88CB-E94FACE2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702" y="62861"/>
            <a:ext cx="10515600" cy="1325563"/>
          </a:xfrm>
        </p:spPr>
        <p:txBody>
          <a:bodyPr/>
          <a:lstStyle/>
          <a:p>
            <a:r>
              <a:rPr lang="en-US" dirty="0"/>
              <a:t>How will we conduct the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98C89-13BD-4DCA-99D5-0A57220B6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702" y="1388424"/>
            <a:ext cx="9798790" cy="435133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Before the lectures, watch the videos according to the schedule in Table 1</a:t>
            </a:r>
          </a:p>
          <a:p>
            <a:pPr lvl="1"/>
            <a:r>
              <a:rPr lang="en-US" dirty="0"/>
              <a:t>You can watch past years zoom video recordings at</a:t>
            </a:r>
          </a:p>
          <a:p>
            <a:pPr marL="457200" lvl="1" indent="0">
              <a:buNone/>
            </a:pPr>
            <a:r>
              <a:rPr lang="en-SG" sz="20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2"/>
              </a:rPr>
              <a:t>https://www.youtube.com/@linearalgebra1884/playlists?view=50&amp;sort=dd&amp;shelf_id=2</a:t>
            </a:r>
            <a:endParaRPr lang="en-SG" sz="2000" dirty="0">
              <a:effectLst/>
              <a:ea typeface="Times New Roman" panose="02020603050405020304" pitchFamily="18" charset="0"/>
            </a:endParaRPr>
          </a:p>
          <a:p>
            <a:pPr lvl="1"/>
            <a:endParaRPr lang="en-US" dirty="0"/>
          </a:p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During lecture hours – </a:t>
            </a:r>
          </a:p>
          <a:p>
            <a:pPr lvl="1"/>
            <a:r>
              <a:rPr lang="en-US" dirty="0"/>
              <a:t>We will summarize the lectures and highlight the key points</a:t>
            </a:r>
          </a:p>
          <a:p>
            <a:pPr lvl="1"/>
            <a:r>
              <a:rPr lang="en-US" dirty="0"/>
              <a:t>Q&amp;A.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4BFF1-9FA9-4AE3-8552-90F9B497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470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5C87-7158-430B-BA27-52FE5086D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8558-348E-4927-B4AF-F259309D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7886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E428B-B305-46FE-19C1-0B3F63A4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7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86CC0-679A-01A9-F2BC-4B1D47975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60" y="531150"/>
            <a:ext cx="3659901" cy="4607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293C72-595F-4D3D-26B7-6FA5940D640B}"/>
              </a:ext>
            </a:extLst>
          </p:cNvPr>
          <p:cNvSpPr txBox="1"/>
          <p:nvPr/>
        </p:nvSpPr>
        <p:spPr>
          <a:xfrm>
            <a:off x="1491343" y="5518198"/>
            <a:ext cx="609872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2000" b="1" i="0" u="none" strike="noStrike" dirty="0">
                <a:effectLst/>
                <a:latin typeface="Arial" panose="020B0604020202020204" pitchFamily="34" charset="0"/>
              </a:rPr>
              <a:t>Linear Algebra and Its Applications</a:t>
            </a:r>
          </a:p>
          <a:p>
            <a:pPr algn="l"/>
            <a:r>
              <a:rPr lang="en-SG" b="0" i="0" dirty="0">
                <a:effectLst/>
                <a:latin typeface="Arial" panose="020B0604020202020204" pitchFamily="34" charset="0"/>
              </a:rPr>
              <a:t>by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David Lay</a:t>
            </a:r>
            <a:r>
              <a:rPr lang="en-SG" b="0" i="0" dirty="0">
                <a:effectLst/>
                <a:latin typeface="Arial" panose="020B0604020202020204" pitchFamily="34" charset="0"/>
              </a:rPr>
              <a:t>,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Steven Lay</a:t>
            </a:r>
            <a:r>
              <a:rPr lang="en-SG" u="none" strike="noStrike" dirty="0">
                <a:latin typeface="Arial" panose="020B0604020202020204" pitchFamily="34" charset="0"/>
              </a:rPr>
              <a:t>,</a:t>
            </a:r>
            <a:r>
              <a:rPr lang="en-SG" b="0" i="0" dirty="0">
                <a:effectLst/>
                <a:latin typeface="Arial" panose="020B0604020202020204" pitchFamily="34" charset="0"/>
              </a:rPr>
              <a:t>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Judi McDonald</a:t>
            </a:r>
            <a:endParaRPr lang="en-SG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0946-2DB7-269F-D838-DA2D8E27E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200" y="1607891"/>
            <a:ext cx="4807600" cy="29237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86236C-6915-C951-3DED-627B4C829444}"/>
              </a:ext>
            </a:extLst>
          </p:cNvPr>
          <p:cNvSpPr txBox="1"/>
          <p:nvPr/>
        </p:nvSpPr>
        <p:spPr>
          <a:xfrm>
            <a:off x="6546199" y="4866594"/>
            <a:ext cx="50307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www.youtube.com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playlist?list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=PLZHQObOWTQDPD3MizzM2xVFitgF8hE_ab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34D94C-C28E-EF64-B0B4-FD42D7FE84BE}"/>
              </a:ext>
            </a:extLst>
          </p:cNvPr>
          <p:cNvSpPr txBox="1"/>
          <p:nvPr/>
        </p:nvSpPr>
        <p:spPr>
          <a:xfrm>
            <a:off x="6932840" y="1160409"/>
            <a:ext cx="4034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3Blue1Brown on YouTube </a:t>
            </a:r>
          </a:p>
        </p:txBody>
      </p:sp>
    </p:spTree>
    <p:extLst>
      <p:ext uri="{BB962C8B-B14F-4D97-AF65-F5344CB8AC3E}">
        <p14:creationId xmlns:p14="http://schemas.microsoft.com/office/powerpoint/2010/main" val="307681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96209-C405-A2D4-2586-E8731F5C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942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Lecture (Week 11)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(Chapter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8.1.1-8.1.2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F07CB-394C-8147-FD59-7FF20756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9376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64A1-8EEF-151A-EB60-F6C001E1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Overview of Chapter 8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DF409-5119-C587-FC15-3BF689EAA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220"/>
            <a:ext cx="10515600" cy="456415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11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Eigenvalues and eigenvectors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Definition and explanations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eigenvectors given an eigenvalue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Eigenspace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eigenvalues</a:t>
            </a:r>
          </a:p>
          <a:p>
            <a:pPr>
              <a:lnSpc>
                <a:spcPct val="11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12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Diagonalization 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Motivation of diagonalization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eigenvalues and eigenvectors to diagonalize a matrix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Calculation of the power of a matrix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Coordinate system and change of basis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Understanding the concept of changing basis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§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A205D-9C2A-86BC-9599-B49BD8CB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2480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22975</TotalTime>
  <Words>2132</Words>
  <Application>Microsoft Macintosh PowerPoint</Application>
  <PresentationFormat>Widescreen</PresentationFormat>
  <Paragraphs>259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Office Theme</vt:lpstr>
      <vt:lpstr>SC1004 Part 2 </vt:lpstr>
      <vt:lpstr>Quiz 2 and Exam:</vt:lpstr>
      <vt:lpstr>Syllabus for Part 2</vt:lpstr>
      <vt:lpstr>Online Video learning Schedule</vt:lpstr>
      <vt:lpstr>How will we conduct the course?</vt:lpstr>
      <vt:lpstr>References</vt:lpstr>
      <vt:lpstr>PowerPoint Presentation</vt:lpstr>
      <vt:lpstr>Lecture (Week 11)  (Chapter 8.1.1-8.1.2)</vt:lpstr>
      <vt:lpstr>Key points – Overview of Chapter 8</vt:lpstr>
      <vt:lpstr>Key points – 8.1.1 Eigenvalue &amp; Eigenvector</vt:lpstr>
      <vt:lpstr>Key points – 8.1.1 Find Eigenvectors</vt:lpstr>
      <vt:lpstr>Key points – 8.1.1 Find Eigenvectors (2)</vt:lpstr>
      <vt:lpstr>Key points – 8.1.1 Eigenspace</vt:lpstr>
      <vt:lpstr>Key points – 8.1.1 Eigenspace (2).</vt:lpstr>
      <vt:lpstr>Key points – 8.1.2 Find Eigenvalues</vt:lpstr>
      <vt:lpstr>Key points – 8.1.2 Find Eigenvalues: examples</vt:lpstr>
      <vt:lpstr>Key points – 8.1.2 Find Eigenvalues: Triangular Matrix</vt:lpstr>
      <vt:lpstr>Key points – 8.1.2 Eigenvalues: More Examples</vt:lpstr>
      <vt:lpstr>Key points – 8.1.2 Eigenvalues: More Examples (2)</vt:lpstr>
      <vt:lpstr>Key points – 8.1.2 Spectrum of a matrix</vt:lpstr>
      <vt:lpstr>Key points – Independence of Eigenvectors Corresponding to Eigenvalues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References for Linear Algebra</dc:title>
  <dc:creator>Eng Siong Chng</dc:creator>
  <cp:lastModifiedBy>Guan Cuntai (Prof)</cp:lastModifiedBy>
  <cp:revision>650</cp:revision>
  <cp:lastPrinted>2022-11-04T01:15:13Z</cp:lastPrinted>
  <dcterms:created xsi:type="dcterms:W3CDTF">2020-08-08T17:47:31Z</dcterms:created>
  <dcterms:modified xsi:type="dcterms:W3CDTF">2024-04-03T03:29:58Z</dcterms:modified>
</cp:coreProperties>
</file>